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791" r:id="rId1"/>
  </p:sldMasterIdLst>
  <p:notesMasterIdLst>
    <p:notesMasterId r:id="rId2"/>
  </p:notesMasterIdLst>
  <p:sldIdLst>
    <p:sldId id="256" r:id="rId3"/>
    <p:sldId id="262" r:id="rId4"/>
    <p:sldId id="268" r:id="rId5"/>
    <p:sldId id="269" r:id="rId6"/>
    <p:sldId id="329" r:id="rId7"/>
    <p:sldId id="273" r:id="rId8"/>
    <p:sldId id="286" r:id="rId9"/>
    <p:sldId id="289" r:id="rId10"/>
    <p:sldId id="326" r:id="rId11"/>
    <p:sldId id="327" r:id="rId12"/>
    <p:sldId id="291" r:id="rId13"/>
    <p:sldId id="331" r:id="rId14"/>
    <p:sldId id="344" r:id="rId15"/>
    <p:sldId id="345" r:id="rId16"/>
    <p:sldId id="349" r:id="rId17"/>
    <p:sldId id="346" r:id="rId18"/>
    <p:sldId id="347" r:id="rId19"/>
    <p:sldId id="293" r:id="rId20"/>
    <p:sldId id="350" r:id="rId21"/>
    <p:sldId id="351" r:id="rId22"/>
    <p:sldId id="294" r:id="rId23"/>
    <p:sldId id="297" r:id="rId24"/>
    <p:sldId id="332" r:id="rId25"/>
    <p:sldId id="299" r:id="rId26"/>
    <p:sldId id="300" r:id="rId27"/>
    <p:sldId id="309" r:id="rId28"/>
    <p:sldId id="301" r:id="rId29"/>
    <p:sldId id="302" r:id="rId30"/>
    <p:sldId id="303" r:id="rId31"/>
    <p:sldId id="310" r:id="rId32"/>
    <p:sldId id="333" r:id="rId33"/>
    <p:sldId id="334" r:id="rId34"/>
    <p:sldId id="335" r:id="rId35"/>
    <p:sldId id="336" r:id="rId36"/>
    <p:sldId id="328" r:id="rId37"/>
    <p:sldId id="337" r:id="rId38"/>
    <p:sldId id="338" r:id="rId39"/>
    <p:sldId id="339" r:id="rId40"/>
    <p:sldId id="340" r:id="rId41"/>
    <p:sldId id="341" r:id="rId42"/>
    <p:sldId id="352" r:id="rId43"/>
    <p:sldId id="353" r:id="rId44"/>
    <p:sldId id="357" r:id="rId45"/>
    <p:sldId id="354" r:id="rId46"/>
    <p:sldId id="342" r:id="rId47"/>
    <p:sldId id="265" r:id="rId48"/>
  </p:sldIdLst>
  <p:sldSz cx="12192000" cy="6858000"/>
  <p:notesSz cx="6858000" cy="9144000"/>
  <p:custDataLst>
    <p:tags r:id="rId4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029" autoAdjust="0"/>
    <p:restoredTop sz="53521" autoAdjust="0"/>
  </p:normalViewPr>
  <p:slideViewPr>
    <p:cSldViewPr snapToGrid="0">
      <p:cViewPr varScale="1">
        <p:scale>
          <a:sx n="115" d="100"/>
          <a:sy n="115" d="100"/>
        </p:scale>
        <p:origin x="94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16" Type="http://schemas.microsoft.com/office/2015/10/relationships/revisionInfo" Target="revisionInfo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slide" Target="slides/slide21.xml" /><Relationship Id="rId24" Type="http://schemas.openxmlformats.org/officeDocument/2006/relationships/slide" Target="slides/slide22.xml" /><Relationship Id="rId25" Type="http://schemas.openxmlformats.org/officeDocument/2006/relationships/slide" Target="slides/slide23.xml" /><Relationship Id="rId26" Type="http://schemas.openxmlformats.org/officeDocument/2006/relationships/slide" Target="slides/slide24.xml" /><Relationship Id="rId27" Type="http://schemas.openxmlformats.org/officeDocument/2006/relationships/slide" Target="slides/slide25.xml" /><Relationship Id="rId28" Type="http://schemas.openxmlformats.org/officeDocument/2006/relationships/slide" Target="slides/slide26.xml" /><Relationship Id="rId29" Type="http://schemas.openxmlformats.org/officeDocument/2006/relationships/slide" Target="slides/slide27.xml" /><Relationship Id="rId3" Type="http://schemas.openxmlformats.org/officeDocument/2006/relationships/slide" Target="slides/slide1.xml" /><Relationship Id="rId30" Type="http://schemas.openxmlformats.org/officeDocument/2006/relationships/slide" Target="slides/slide28.xml" /><Relationship Id="rId31" Type="http://schemas.openxmlformats.org/officeDocument/2006/relationships/slide" Target="slides/slide29.xml" /><Relationship Id="rId32" Type="http://schemas.openxmlformats.org/officeDocument/2006/relationships/slide" Target="slides/slide30.xml" /><Relationship Id="rId33" Type="http://schemas.openxmlformats.org/officeDocument/2006/relationships/slide" Target="slides/slide31.xml" /><Relationship Id="rId34" Type="http://schemas.openxmlformats.org/officeDocument/2006/relationships/slide" Target="slides/slide32.xml" /><Relationship Id="rId35" Type="http://schemas.openxmlformats.org/officeDocument/2006/relationships/slide" Target="slides/slide33.xml" /><Relationship Id="rId36" Type="http://schemas.openxmlformats.org/officeDocument/2006/relationships/slide" Target="slides/slide34.xml" /><Relationship Id="rId37" Type="http://schemas.openxmlformats.org/officeDocument/2006/relationships/slide" Target="slides/slide35.xml" /><Relationship Id="rId38" Type="http://schemas.openxmlformats.org/officeDocument/2006/relationships/slide" Target="slides/slide36.xml" /><Relationship Id="rId39" Type="http://schemas.openxmlformats.org/officeDocument/2006/relationships/slide" Target="slides/slide37.xml" /><Relationship Id="rId4" Type="http://schemas.openxmlformats.org/officeDocument/2006/relationships/slide" Target="slides/slide2.xml" /><Relationship Id="rId40" Type="http://schemas.openxmlformats.org/officeDocument/2006/relationships/slide" Target="slides/slide38.xml" /><Relationship Id="rId41" Type="http://schemas.openxmlformats.org/officeDocument/2006/relationships/slide" Target="slides/slide39.xml" /><Relationship Id="rId42" Type="http://schemas.openxmlformats.org/officeDocument/2006/relationships/slide" Target="slides/slide40.xml" /><Relationship Id="rId43" Type="http://schemas.openxmlformats.org/officeDocument/2006/relationships/slide" Target="slides/slide41.xml" /><Relationship Id="rId44" Type="http://schemas.openxmlformats.org/officeDocument/2006/relationships/slide" Target="slides/slide42.xml" /><Relationship Id="rId45" Type="http://schemas.openxmlformats.org/officeDocument/2006/relationships/slide" Target="slides/slide43.xml" /><Relationship Id="rId46" Type="http://schemas.openxmlformats.org/officeDocument/2006/relationships/slide" Target="slides/slide44.xml" /><Relationship Id="rId47" Type="http://schemas.openxmlformats.org/officeDocument/2006/relationships/slide" Target="slides/slide45.xml" /><Relationship Id="rId48" Type="http://schemas.openxmlformats.org/officeDocument/2006/relationships/slide" Target="slides/slide46.xml" /><Relationship Id="rId49" Type="http://schemas.openxmlformats.org/officeDocument/2006/relationships/tags" Target="tags/tag1.xml" /><Relationship Id="rId5" Type="http://schemas.openxmlformats.org/officeDocument/2006/relationships/slide" Target="slides/slide3.xml" /><Relationship Id="rId50" Type="http://schemas.openxmlformats.org/officeDocument/2006/relationships/presProps" Target="presProps.xml" /><Relationship Id="rId51" Type="http://schemas.openxmlformats.org/officeDocument/2006/relationships/viewProps" Target="viewProps.xml" /><Relationship Id="rId52" Type="http://schemas.openxmlformats.org/officeDocument/2006/relationships/theme" Target="theme/theme1.xml" /><Relationship Id="rId53" Type="http://schemas.openxmlformats.org/officeDocument/2006/relationships/tableStyles" Target="tableStyles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18222-239B-40D5-A0F7-86317EDEA72A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33B0A-097A-4512-AFCA-633D2AB1A2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846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0E7AA-B719-4A4D-9D21-99740B13C9FE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90D2-4A71-4FC4-9D64-079BBC31A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533759"/>
      </p:ext>
    </p:extLst>
  </p:cSld>
  <p:clrMapOvr>
    <a:masterClrMapping/>
  </p:clrMapOvr>
  <p:transition>
    <p:newsflash/>
  </p:transition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0E7AA-B719-4A4D-9D21-99740B13C9FE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90D2-4A71-4FC4-9D64-079BBC31A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201379"/>
      </p:ext>
    </p:extLst>
  </p:cSld>
  <p:clrMapOvr>
    <a:masterClrMapping/>
  </p:clrMapOvr>
  <p:transition>
    <p:newsflash/>
  </p:transition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0E7AA-B719-4A4D-9D21-99740B13C9FE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90D2-4A71-4FC4-9D64-079BBC31A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12442"/>
      </p:ext>
    </p:extLst>
  </p:cSld>
  <p:clrMapOvr>
    <a:masterClrMapping/>
  </p:clrMapOvr>
  <p:transition>
    <p:newsflash/>
  </p:transition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0E7AA-B719-4A4D-9D21-99740B13C9FE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390D2-4A71-4FC4-9D64-079BBC31A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269622"/>
      </p:ext>
    </p:extLst>
  </p:cSld>
  <p:clrMapOvr>
    <a:masterClrMapping/>
  </p:clrMapOvr>
  <p:transition>
    <p:newsflash/>
  </p:transition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0E7AA-B719-4A4D-9D21-99740B13C9FE}" type="datetimeFigureOut">
              <a:rPr lang="ru-RU" smtClean="0"/>
              <a:t>28.04.2023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390D2-4A71-4FC4-9D64-079BBC31A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24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7" r:id="rId3"/>
    <p:sldLayoutId id="2147483798" r:id="rId4"/>
  </p:sldLayoutIdLst>
  <p:transition>
    <p:newsflash/>
  </p:transition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2.jpeg" /><Relationship Id="rId3" Type="http://schemas.openxmlformats.org/officeDocument/2006/relationships/image" Target="../media/image8.jpeg" /><Relationship Id="rId4" Type="http://schemas.openxmlformats.org/officeDocument/2006/relationships/image" Target="../media/image13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8.jpeg" /><Relationship Id="rId3" Type="http://schemas.openxmlformats.org/officeDocument/2006/relationships/image" Target="../media/image14.jpeg" /><Relationship Id="rId4" Type="http://schemas.openxmlformats.org/officeDocument/2006/relationships/image" Target="../media/image15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8.jpeg" /><Relationship Id="rId3" Type="http://schemas.openxmlformats.org/officeDocument/2006/relationships/image" Target="../media/image16.jpeg" /><Relationship Id="rId4" Type="http://schemas.openxmlformats.org/officeDocument/2006/relationships/image" Target="../media/image17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8.jpeg" /><Relationship Id="rId3" Type="http://schemas.openxmlformats.org/officeDocument/2006/relationships/image" Target="../media/image8.jpeg" /><Relationship Id="rId4" Type="http://schemas.openxmlformats.org/officeDocument/2006/relationships/image" Target="../media/image19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20.jpeg" /><Relationship Id="rId3" Type="http://schemas.openxmlformats.org/officeDocument/2006/relationships/image" Target="../media/image8.jpeg" /><Relationship Id="rId4" Type="http://schemas.openxmlformats.org/officeDocument/2006/relationships/image" Target="../media/image21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22.jpeg" /><Relationship Id="rId3" Type="http://schemas.openxmlformats.org/officeDocument/2006/relationships/image" Target="../media/image8.jpeg" /><Relationship Id="rId4" Type="http://schemas.openxmlformats.org/officeDocument/2006/relationships/image" Target="../media/image23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24.jpeg" /><Relationship Id="rId3" Type="http://schemas.openxmlformats.org/officeDocument/2006/relationships/image" Target="../media/image8.jpeg" /><Relationship Id="rId4" Type="http://schemas.openxmlformats.org/officeDocument/2006/relationships/image" Target="../media/image25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26.jpeg" /><Relationship Id="rId3" Type="http://schemas.openxmlformats.org/officeDocument/2006/relationships/image" Target="../media/image8.jpeg" /><Relationship Id="rId4" Type="http://schemas.openxmlformats.org/officeDocument/2006/relationships/image" Target="../media/image27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8.jpeg" /><Relationship Id="rId3" Type="http://schemas.openxmlformats.org/officeDocument/2006/relationships/image" Target="../media/image29.jpeg" /><Relationship Id="rId4" Type="http://schemas.openxmlformats.org/officeDocument/2006/relationships/image" Target="../media/image30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1.jpeg" /><Relationship Id="rId3" Type="http://schemas.openxmlformats.org/officeDocument/2006/relationships/image" Target="../media/image32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3.jpeg" /><Relationship Id="rId3" Type="http://schemas.openxmlformats.org/officeDocument/2006/relationships/image" Target="../media/image34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5.jpeg" /><Relationship Id="rId3" Type="http://schemas.openxmlformats.org/officeDocument/2006/relationships/image" Target="../media/image36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7.jpeg" /><Relationship Id="rId3" Type="http://schemas.openxmlformats.org/officeDocument/2006/relationships/image" Target="../media/image38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9.jpeg" /><Relationship Id="rId3" Type="http://schemas.openxmlformats.org/officeDocument/2006/relationships/image" Target="../media/image40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41.jpeg" /><Relationship Id="rId3" Type="http://schemas.openxmlformats.org/officeDocument/2006/relationships/image" Target="../media/image42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43.jpeg" /><Relationship Id="rId3" Type="http://schemas.openxmlformats.org/officeDocument/2006/relationships/image" Target="../media/image44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45.jpeg" /><Relationship Id="rId3" Type="http://schemas.openxmlformats.org/officeDocument/2006/relationships/image" Target="../media/image46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47.jpeg" /><Relationship Id="rId3" Type="http://schemas.openxmlformats.org/officeDocument/2006/relationships/image" Target="../media/image48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49.jpeg" /><Relationship Id="rId3" Type="http://schemas.openxmlformats.org/officeDocument/2006/relationships/image" Target="../media/image50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1.jpeg" /><Relationship Id="rId3" Type="http://schemas.openxmlformats.org/officeDocument/2006/relationships/image" Target="../media/image52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3.jpeg" /><Relationship Id="rId3" Type="http://schemas.openxmlformats.org/officeDocument/2006/relationships/image" Target="../media/image54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5.jpeg" /><Relationship Id="rId3" Type="http://schemas.openxmlformats.org/officeDocument/2006/relationships/image" Target="../media/image56.jpe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7.jpeg" /><Relationship Id="rId3" Type="http://schemas.openxmlformats.org/officeDocument/2006/relationships/image" Target="../media/image58.jpe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9.jpeg" /><Relationship Id="rId3" Type="http://schemas.openxmlformats.org/officeDocument/2006/relationships/image" Target="../media/image60.jpe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61.jpeg" /><Relationship Id="rId3" Type="http://schemas.openxmlformats.org/officeDocument/2006/relationships/image" Target="../media/image62.jpe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63.jpeg" /><Relationship Id="rId3" Type="http://schemas.openxmlformats.org/officeDocument/2006/relationships/image" Target="../media/image64.jpe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65.jpeg" /><Relationship Id="rId3" Type="http://schemas.openxmlformats.org/officeDocument/2006/relationships/image" Target="../media/image66.jpe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67.jpeg" /><Relationship Id="rId3" Type="http://schemas.openxmlformats.org/officeDocument/2006/relationships/image" Target="../media/image68.jpe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69.jpeg" /><Relationship Id="rId3" Type="http://schemas.openxmlformats.org/officeDocument/2006/relationships/image" Target="../media/image70.jpe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71.jpeg" /><Relationship Id="rId3" Type="http://schemas.openxmlformats.org/officeDocument/2006/relationships/image" Target="../media/image72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hyperlink" Target="http://www.consultant.ru/document/cons_doc_LAW_405832/3833e3cb4937e36a82337aa86ce26f2c87798147/#dst889" TargetMode="External" /><Relationship Id="rId11" Type="http://schemas.openxmlformats.org/officeDocument/2006/relationships/hyperlink" Target="http://www.consultant.ru/document/cons_doc_LAW_410306/f670878d88ab83726bd1804b82668b84b027802e/#dst11034" TargetMode="External" /><Relationship Id="rId12" Type="http://schemas.openxmlformats.org/officeDocument/2006/relationships/hyperlink" Target="http://www.consultant.ru/document/cons_doc_LAW_405832/3833e3cb4937e36a82337aa86ce26f2c87798147/#dst404" TargetMode="External" /><Relationship Id="rId13" Type="http://schemas.openxmlformats.org/officeDocument/2006/relationships/hyperlink" Target="http://www.consultant.ru/document/cons_doc_LAW_405832/3833e3cb4937e36a82337aa86ce26f2c87798147/#dst127" TargetMode="External" /><Relationship Id="rId14" Type="http://schemas.openxmlformats.org/officeDocument/2006/relationships/hyperlink" Target="http://www.consultant.ru/document/cons_doc_LAW_405832/3833e3cb4937e36a82337aa86ce26f2c87798147/#dst101026" TargetMode="External" /><Relationship Id="rId15" Type="http://schemas.openxmlformats.org/officeDocument/2006/relationships/hyperlink" Target="http://www.consultant.ru/document/cons_doc_LAW_405832/3833e3cb4937e36a82337aa86ce26f2c87798147/#dst407" TargetMode="External" /><Relationship Id="rId16" Type="http://schemas.openxmlformats.org/officeDocument/2006/relationships/hyperlink" Target="http://www.consultant.ru/document/cons_doc_LAW_44571/3833e3cb4937e36a82337aa86ce26f2c87798147/" TargetMode="External" /><Relationship Id="rId17" Type="http://schemas.openxmlformats.org/officeDocument/2006/relationships/hyperlink" Target="http://www.consultant.ru/document/cons_doc_LAW_353981/b5d793692cc0da14b3a3b6e63683f761e9731338/#dst100038" TargetMode="External" /><Relationship Id="rId2" Type="http://schemas.openxmlformats.org/officeDocument/2006/relationships/hyperlink" Target="http://www.consultant.ru/document/cons_doc_LAW_405832/3833e3cb4937e36a82337aa86ce26f2c87798147/#dst100116" TargetMode="External" /><Relationship Id="rId3" Type="http://schemas.openxmlformats.org/officeDocument/2006/relationships/hyperlink" Target="http://www.consultant.ru/document/cons_doc_LAW_405832/3833e3cb4937e36a82337aa86ce26f2c87798147/#dst100118" TargetMode="External" /><Relationship Id="rId4" Type="http://schemas.openxmlformats.org/officeDocument/2006/relationships/hyperlink" Target="http://www.consultant.ru/document/cons_doc_LAW_405832/3833e3cb4937e36a82337aa86ce26f2c87798147/#dst100124" TargetMode="External" /><Relationship Id="rId5" Type="http://schemas.openxmlformats.org/officeDocument/2006/relationships/hyperlink" Target="http://www.consultant.ru/document/cons_doc_LAW_405832/3833e3cb4937e36a82337aa86ce26f2c87798147/#dst100125" TargetMode="External" /><Relationship Id="rId6" Type="http://schemas.openxmlformats.org/officeDocument/2006/relationships/hyperlink" Target="http://www.consultant.ru/document/cons_doc_LAW_405832/3833e3cb4937e36a82337aa86ce26f2c87798147/#dst100127" TargetMode="External" /><Relationship Id="rId7" Type="http://schemas.openxmlformats.org/officeDocument/2006/relationships/hyperlink" Target="http://www.consultant.ru/document/cons_doc_LAW_405832/3833e3cb4937e36a82337aa86ce26f2c87798147/#dst101023" TargetMode="External" /><Relationship Id="rId8" Type="http://schemas.openxmlformats.org/officeDocument/2006/relationships/hyperlink" Target="http://www.consultant.ru/document/cons_doc_LAW_405832/3833e3cb4937e36a82337aa86ce26f2c87798147/#dst100132" TargetMode="External" /><Relationship Id="rId9" Type="http://schemas.openxmlformats.org/officeDocument/2006/relationships/hyperlink" Target="http://www.consultant.ru/document/cons_doc_LAW_405832/3833e3cb4937e36a82337aa86ce26f2c87798147/#dst301" TargetMode="Externa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73.jpeg" /><Relationship Id="rId3" Type="http://schemas.openxmlformats.org/officeDocument/2006/relationships/image" Target="../media/image74.jpe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75.jpeg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76.jpeg" /><Relationship Id="rId3" Type="http://schemas.openxmlformats.org/officeDocument/2006/relationships/image" Target="../media/image77.jpeg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78.jpeg" /><Relationship Id="rId3" Type="http://schemas.openxmlformats.org/officeDocument/2006/relationships/image" Target="../media/image79.jpeg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80.jpeg" /><Relationship Id="rId3" Type="http://schemas.openxmlformats.org/officeDocument/2006/relationships/image" Target="../media/image81.jpeg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82.jpeg" /><Relationship Id="rId3" Type="http://schemas.openxmlformats.org/officeDocument/2006/relationships/image" Target="../media/image83.jpeg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hyperlink" Target="mailto:noshuladm@mail.ru" TargetMode="External" /><Relationship Id="rId3" Type="http://schemas.openxmlformats.org/officeDocument/2006/relationships/image" Target="../media/image2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.jpeg" /><Relationship Id="rId3" Type="http://schemas.openxmlformats.org/officeDocument/2006/relationships/image" Target="../media/image4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.jpeg" /><Relationship Id="rId3" Type="http://schemas.openxmlformats.org/officeDocument/2006/relationships/image" Target="../media/image5.jpeg" /><Relationship Id="rId4" Type="http://schemas.openxmlformats.org/officeDocument/2006/relationships/image" Target="../media/image6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7.jpeg" /><Relationship Id="rId3" Type="http://schemas.openxmlformats.org/officeDocument/2006/relationships/image" Target="../media/image8.jpeg" /><Relationship Id="rId4" Type="http://schemas.openxmlformats.org/officeDocument/2006/relationships/image" Target="../media/image9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0.jpeg" /><Relationship Id="rId3" Type="http://schemas.openxmlformats.org/officeDocument/2006/relationships/image" Target="../media/image8.jpeg" /><Relationship Id="rId4" Type="http://schemas.openxmlformats.org/officeDocument/2006/relationships/image" Target="../media/image11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481" name="Picture 1" descr="C:\Users\1\Pictures\2019\xSRPHU0h4U4.jpg"/>
          <p:cNvPicPr>
            <a:picLocks noChangeAspect="1" noChangeArrowheads="1"/>
          </p:cNvPicPr>
          <p:nvPr/>
        </p:nvPicPr>
        <p:blipFill>
          <a:blip r:embed="rId2"/>
          <a:srcRect t="20867" r="-3176" b="43458"/>
          <a:stretch>
            <a:fillRect/>
          </a:stretch>
        </p:blipFill>
        <p:spPr bwMode="auto">
          <a:xfrm>
            <a:off x="0" y="0"/>
            <a:ext cx="12579178" cy="32621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22602" y="3127427"/>
            <a:ext cx="9530671" cy="3730573"/>
          </a:xfrm>
        </p:spPr>
        <p:txBody>
          <a:bodyPr anchor="t">
            <a:noAutofit/>
          </a:bodyPr>
          <a:lstStyle/>
          <a:p>
            <a:r>
              <a:rPr lang="ru-RU" sz="4800" smtClean="0">
                <a:latin typeface="+mn-lt"/>
              </a:rPr>
              <a:t>  </a:t>
            </a:r>
            <a:r>
              <a:rPr lang="ru-RU" sz="4800" b="1" smtClean="0">
                <a:latin typeface="+mn-lt"/>
              </a:rPr>
              <a:t>Отчёт главы</a:t>
            </a:r>
            <a:br>
              <a:rPr lang="ru-RU" sz="4800" b="1" smtClean="0">
                <a:latin typeface="+mn-lt"/>
              </a:rPr>
            </a:br>
            <a:r>
              <a:rPr lang="ru-RU" sz="4800" b="1" smtClean="0">
                <a:latin typeface="+mn-lt"/>
              </a:rPr>
              <a:t>сельского поселения «Ношуль»</a:t>
            </a:r>
            <a:br>
              <a:rPr lang="ru-RU" sz="4800" b="1" smtClean="0">
                <a:latin typeface="+mn-lt"/>
              </a:rPr>
            </a:br>
            <a:r>
              <a:rPr lang="ru-RU" sz="4800" b="1" smtClean="0">
                <a:latin typeface="+mn-lt"/>
              </a:rPr>
              <a:t>  за  2022 год.</a:t>
            </a:r>
            <a:endParaRPr lang="ru-RU" sz="4800" b="1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64640" y="5319762"/>
            <a:ext cx="9390291" cy="1227991"/>
          </a:xfrm>
        </p:spPr>
        <p:txBody>
          <a:bodyPr/>
          <a:lstStyle/>
          <a:p>
            <a:r>
              <a:rPr lang="ru-RU">
                <a:latin typeface="Gabriola" panose="04040605051002020d02" pitchFamily="82" charset="0"/>
              </a:rPr>
              <a:t>Село Ношуль, Прилузский район, Республика Коми</a:t>
            </a:r>
          </a:p>
          <a:p>
            <a:r>
              <a:rPr lang="ru-RU" smtClean="0">
                <a:latin typeface="Gabriola" panose="04040605051002020d02" pitchFamily="82" charset="0"/>
              </a:rPr>
              <a:t>2023г</a:t>
            </a:r>
            <a:endParaRPr lang="ru-RU">
              <a:latin typeface="Gabriola" panose="04040605051002020d02" pitchFamily="8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3" y="92570"/>
            <a:ext cx="1874335" cy="319623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3045" y="3278019"/>
            <a:ext cx="235513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Сельское поселение</a:t>
            </a:r>
            <a:br>
              <a:rPr lang="ru-RU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</a:br>
            <a:r>
              <a:rPr lang="ru-RU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Ношуль</a:t>
            </a:r>
            <a:endParaRPr lang="ru-RU" sz="2800"/>
          </a:p>
        </p:txBody>
      </p:sp>
      <p:sp>
        <p:nvSpPr>
          <p:cNvPr id="8" name="Прямоугольник 7"/>
          <p:cNvSpPr/>
          <p:nvPr/>
        </p:nvSpPr>
        <p:spPr>
          <a:xfrm>
            <a:off x="0" y="4936906"/>
            <a:ext cx="243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Отчет о </a:t>
            </a:r>
          </a:p>
          <a:p>
            <a:pPr algn="ctr"/>
            <a:r>
              <a:rPr lang="ru-RU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деятельности</a:t>
            </a:r>
          </a:p>
          <a:p>
            <a:pPr algn="ctr"/>
            <a:r>
              <a:rPr lang="ru-RU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за 2022</a:t>
            </a:r>
            <a:endParaRPr lang="ru-RU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498836"/>
      </p:ext>
    </p:extLst>
  </p:cSld>
  <p:clrMapOvr>
    <a:masterClrMapping/>
  </p:clrMapOvr>
  <p:transition>
    <p:newsflash/>
  </p:transition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" name="Picture 2" descr="C:\Users\User\Desktop\спортплощ\IMG_20220513_120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2935" y="1226901"/>
            <a:ext cx="4159520" cy="554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1\Pictures\2019\AsSwrPe3bIA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955177" y="768041"/>
            <a:ext cx="2173759" cy="1278895"/>
          </a:xfrm>
          <a:prstGeom prst="rect">
            <a:avLst/>
          </a:prstGeom>
          <a:noFill/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962400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mtClean="0"/>
              <a:t>Установка детской спортивной площадки</a:t>
            </a:r>
            <a:endParaRPr lang="ru-RU"/>
          </a:p>
        </p:txBody>
      </p:sp>
      <p:pic>
        <p:nvPicPr>
          <p:cNvPr id="12" name="Picture 3" descr="C:\Users\User\Desktop\спортплощ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1808" y="1226902"/>
            <a:ext cx="4159520" cy="554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newsflash/>
  </p:transition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" name="Picture 2" descr="C:\Users\1\Pictures\2019\AsSwrPe3bIA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664741" y="475351"/>
            <a:ext cx="2173759" cy="1278895"/>
          </a:xfrm>
          <a:prstGeom prst="rect">
            <a:avLst/>
          </a:prstGeom>
          <a:noFill/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962400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Снос аварийных объектов на территории сельского поселения</a:t>
            </a:r>
            <a:br>
              <a:rPr lang="ru-RU" sz="2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с.Ношуль, ул.Советская, д.12</a:t>
            </a:r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:\Users\User\Desktop\контора\IMG_20220519_1646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8500" y="1347849"/>
            <a:ext cx="3935392" cy="536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User\Desktop\контора\IMG_20221027_0749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5981" y="1326213"/>
            <a:ext cx="3958542" cy="540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</p:transition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" name="Picture 2" descr="C:\Users\1\Pictures\2019\AsSwrPe3bIA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809035" y="660546"/>
            <a:ext cx="2173759" cy="1278895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/>
          <p:nvPr/>
        </p:nvSpPr>
        <p:spPr>
          <a:xfrm>
            <a:off x="3962400" y="2352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err="1" smtClean="0">
                <a:latin typeface="Times New Roman" pitchFamily="18" charset="0"/>
                <a:cs typeface="Times New Roman" pitchFamily="18" charset="0"/>
              </a:rPr>
              <a:t>пст.Ваймес, здание школы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C:\Users\User\Desktop\школа\IMG-20220527-WA0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8798" y="1299993"/>
            <a:ext cx="4128402" cy="550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User\Desktop\школа\IMG_20220907_0725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8975" y="1299993"/>
            <a:ext cx="3906569" cy="551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182906"/>
      </p:ext>
    </p:extLst>
  </p:cSld>
  <p:clrMapOvr>
    <a:masterClrMapping/>
  </p:clrMapOvr>
  <p:transition>
    <p:newsflash/>
  </p:transition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4" name="Picture 2" descr="C:\Users\User\Desktop\покраска\Collage_20220928_1244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8126" y="1689905"/>
            <a:ext cx="4762983" cy="504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1\Pictures\2019\AsSwrPe3bIA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809035" y="660546"/>
            <a:ext cx="2173759" cy="1278895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/>
          <p:nvPr/>
        </p:nvSpPr>
        <p:spPr>
          <a:xfrm>
            <a:off x="3982794" y="3445"/>
            <a:ext cx="8229600" cy="14310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smtClean="0">
                <a:latin typeface="Times New Roman" pitchFamily="18" charset="0"/>
                <a:cs typeface="Times New Roman" pitchFamily="18" charset="0"/>
              </a:rPr>
              <a:t>Покраска фасадов многоквартирных домов в с.Ношуль, ул.Советская, д.2,2б,4,8</a:t>
            </a:r>
            <a:endParaRPr 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 descr="C:\Users\User\Desktop\покраска\Collage_20220928_1245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0459" y="1689904"/>
            <a:ext cx="5041541" cy="504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07410"/>
      </p:ext>
    </p:extLst>
  </p:cSld>
  <p:clrMapOvr>
    <a:masterClrMapping/>
  </p:clrMapOvr>
  <p:transition>
    <p:newsflash/>
  </p:transition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4" name="Picture 3" descr="C:\Users\User\Desktop\чужан му\IMG-20220513-WA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6622" y="1145350"/>
            <a:ext cx="4148416" cy="562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1\Pictures\2019\AsSwrPe3bIA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809035" y="660546"/>
            <a:ext cx="2173759" cy="1278895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/>
          <p:nvPr/>
        </p:nvSpPr>
        <p:spPr>
          <a:xfrm>
            <a:off x="3982794" y="-2871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Установка арт-объектов </a:t>
            </a:r>
            <a:br>
              <a:rPr lang="ru-RU" smtClean="0">
                <a:latin typeface="Times New Roman" pitchFamily="18" charset="0"/>
                <a:cs typeface="Times New Roman" pitchFamily="18" charset="0"/>
              </a:rPr>
            </a:br>
            <a:r>
              <a:rPr lang="ru-RU" smtClean="0">
                <a:latin typeface="Times New Roman" pitchFamily="18" charset="0"/>
                <a:cs typeface="Times New Roman" pitchFamily="18" charset="0"/>
              </a:rPr>
              <a:t>«Чужан му вылын миян шуд»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4" descr="C:\Users\User\Desktop\чужан му\IMG_20220723_1536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0786" y="1153403"/>
            <a:ext cx="4156972" cy="561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940965"/>
      </p:ext>
    </p:extLst>
  </p:cSld>
  <p:clrMapOvr>
    <a:masterClrMapping/>
  </p:clrMapOvr>
  <p:transition>
    <p:newsflash/>
  </p:transition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3" name="Picture 2" descr="C:\Users\User\Desktop\д.Яковлевская\IMG-20220628-WA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4509" y="1299993"/>
            <a:ext cx="4093677" cy="545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1\Pictures\2019\AsSwrPe3bIA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809035" y="660546"/>
            <a:ext cx="2173759" cy="1278895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/>
          <p:nvPr/>
        </p:nvSpPr>
        <p:spPr>
          <a:xfrm>
            <a:off x="3962400" y="23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Ремонт автомобильной дороги </a:t>
            </a:r>
            <a:br>
              <a:rPr lang="ru-RU" smtClean="0">
                <a:latin typeface="Times New Roman" pitchFamily="18" charset="0"/>
                <a:cs typeface="Times New Roman" pitchFamily="18" charset="0"/>
              </a:rPr>
            </a:br>
            <a:r>
              <a:rPr lang="ru-RU" smtClean="0">
                <a:latin typeface="Times New Roman" pitchFamily="18" charset="0"/>
                <a:cs typeface="Times New Roman" pitchFamily="18" charset="0"/>
              </a:rPr>
              <a:t>по д.Яковлевская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 descr="C:\Users\User\Desktop\д.Яковлевская\IMG-20220628-WA0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91257" y="1299993"/>
            <a:ext cx="4081138" cy="544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012748"/>
      </p:ext>
    </p:extLst>
  </p:cSld>
  <p:clrMapOvr>
    <a:masterClrMapping/>
  </p:clrMapOvr>
  <p:transition>
    <p:newsflash/>
  </p:transition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Picture 3" descr="D:\IMG_20211011_091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0663" y="1696121"/>
            <a:ext cx="4195668" cy="503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1\Pictures\2019\AsSwrPe3bIA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809035" y="660546"/>
            <a:ext cx="2173759" cy="1278895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/>
          <p:nvPr/>
        </p:nvSpPr>
        <p:spPr>
          <a:xfrm>
            <a:off x="3800663" y="0"/>
            <a:ext cx="8391337" cy="172819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Восстановление пешеходного перехода вблизи МБОУ «СОШ» с.Ношуль</a:t>
            </a:r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D:\IMG_20221221_135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9130" y="1655179"/>
            <a:ext cx="3981690" cy="507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012748"/>
      </p:ext>
    </p:extLst>
  </p:cSld>
  <p:clrMapOvr>
    <a:masterClrMapping/>
  </p:clrMapOvr>
  <p:transition>
    <p:newsflash/>
  </p:transition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" name="Picture 3" descr="C:\Users\User\Downloads\17-03-2023_13-50-30\IMG-20230317-WA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5701" y="1460299"/>
            <a:ext cx="4122485" cy="530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1\Pictures\2019\AsSwrPe3bIA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809035" y="660546"/>
            <a:ext cx="2173759" cy="1278895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/>
          <p:nvPr/>
        </p:nvSpPr>
        <p:spPr>
          <a:xfrm>
            <a:off x="3879515" y="8565"/>
            <a:ext cx="8229600" cy="16375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ИП Чипсанов К.О.</a:t>
            </a: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Изготовление полуфабрикатов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" descr="C:\Users\User\Downloads\17-03-2023_13-50-30\IMG-20230317-WA0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94315" y="1467841"/>
            <a:ext cx="4092163" cy="529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012748"/>
      </p:ext>
    </p:extLst>
  </p:cSld>
  <p:clrMapOvr>
    <a:masterClrMapping/>
  </p:clrMapOvr>
  <p:transition>
    <p:newsflash/>
  </p:transition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5" name="Picture 3" descr="C:\Users\User\Downloads\IMG_20221202_0934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8266" y="1192033"/>
            <a:ext cx="4334725" cy="556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8156" y="0"/>
            <a:ext cx="8902148" cy="1325563"/>
          </a:xfrm>
        </p:spPr>
        <p:txBody>
          <a:bodyPr/>
          <a:lstStyle/>
          <a:p>
            <a:pPr algn="ctr"/>
            <a:r>
              <a:rPr lang="ru-RU" b="1" smtClean="0">
                <a:latin typeface="Gabriola" panose="04040605051002020d02" pitchFamily="82" charset="0"/>
              </a:rPr>
              <a:t> </a:t>
            </a:r>
            <a:endParaRPr lang="ru-RU"/>
          </a:p>
        </p:txBody>
      </p:sp>
      <p:pic>
        <p:nvPicPr>
          <p:cNvPr id="11" name="Picture 3" descr="C:\Users\1\Pictures\2018\ПРОЕКТЫ\МУЗЕЙ\логотип для публикаций.jpg"/>
          <p:cNvPicPr>
            <a:picLocks noChangeAspect="1" noChangeArrowheads="1"/>
          </p:cNvPicPr>
          <p:nvPr/>
        </p:nvPicPr>
        <p:blipFill>
          <a:blip r:embed="rId3"/>
          <a:srcRect t="19764" b="19426"/>
          <a:stretch>
            <a:fillRect/>
          </a:stretch>
        </p:blipFill>
        <p:spPr bwMode="auto">
          <a:xfrm>
            <a:off x="1443432" y="489762"/>
            <a:ext cx="2700428" cy="1378890"/>
          </a:xfrm>
          <a:prstGeom prst="rect">
            <a:avLst/>
          </a:prstGeom>
          <a:noFill/>
        </p:spPr>
      </p:pic>
      <p:sp>
        <p:nvSpPr>
          <p:cNvPr id="14" name="Заголовок 1"/>
          <p:cNvSpPr txBox="1"/>
          <p:nvPr/>
        </p:nvSpPr>
        <p:spPr>
          <a:xfrm>
            <a:off x="3962400" y="84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Проект «Театр в каждый уголок Земли» - президентский грант ТОС «Пионер»</a:t>
            </a:r>
            <a:endParaRPr lang="ru-RU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C:\Users\User\Desktop\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7442" y="1203484"/>
            <a:ext cx="4228654" cy="553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</p:transition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4252" y="108872"/>
            <a:ext cx="4968617" cy="66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8156" y="0"/>
            <a:ext cx="8902148" cy="1325563"/>
          </a:xfrm>
        </p:spPr>
        <p:txBody>
          <a:bodyPr/>
          <a:lstStyle/>
          <a:p>
            <a:pPr algn="ctr"/>
            <a:r>
              <a:rPr lang="ru-RU" b="1" smtClean="0">
                <a:latin typeface="Gabriola" panose="04040605051002020d02" pitchFamily="82" charset="0"/>
              </a:rPr>
              <a:t> </a:t>
            </a:r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2869" y="108872"/>
            <a:ext cx="4683369" cy="66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"/>
          <p:cNvSpPr txBox="1"/>
          <p:nvPr/>
        </p:nvSpPr>
        <p:spPr>
          <a:xfrm>
            <a:off x="3449256" y="0"/>
            <a:ext cx="8742744" cy="13310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ТОС «Якушево»</a:t>
            </a:r>
            <a:br>
              <a:rPr lang="ru-RU" sz="32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Установка исторического арт – объекта</a:t>
            </a:r>
            <a:br>
              <a:rPr lang="ru-RU" sz="32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 «Окошко в Европу»</a:t>
            </a:r>
            <a:br>
              <a:rPr lang="ru-RU" sz="32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Министерство экономики Республики Коми</a:t>
            </a:r>
            <a:br>
              <a:rPr lang="ru-RU" sz="3200" b="1" smtClean="0">
                <a:latin typeface="Times New Roman" pitchFamily="18" charset="0"/>
                <a:cs typeface="Times New Roman" pitchFamily="18" charset="0"/>
              </a:rPr>
            </a:br>
            <a:endParaRPr lang="ru-RU" sz="3200" b="1"/>
          </a:p>
        </p:txBody>
      </p:sp>
    </p:spTree>
    <p:extLst>
      <p:ext uri="{BB962C8B-B14F-4D97-AF65-F5344CB8AC3E}">
        <p14:creationId xmlns:p14="http://schemas.microsoft.com/office/powerpoint/2010/main" val="1528746964"/>
      </p:ext>
    </p:extLst>
  </p:cSld>
  <p:clrMapOvr>
    <a:masterClrMapping/>
  </p:clrMapOvr>
  <p:transition spd="slow">
    <p:newsflash/>
  </p:transition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4642" y="365125"/>
            <a:ext cx="9367714" cy="1325563"/>
          </a:xfrm>
        </p:spPr>
        <p:txBody>
          <a:bodyPr/>
          <a:lstStyle/>
          <a:p>
            <a:pPr algn="ctr"/>
            <a:r>
              <a:rPr lang="ru-RU" b="1" smtClean="0">
                <a:latin typeface="Gabriola" panose="04040605051002020d02" pitchFamily="82" charset="0"/>
              </a:rPr>
              <a:t>Введение</a:t>
            </a:r>
            <a:endParaRPr lang="ru-RU" b="1"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64642" y="1767605"/>
            <a:ext cx="9367714" cy="3985013"/>
          </a:xfrm>
        </p:spPr>
        <p:txBody>
          <a:bodyPr>
            <a:normAutofit/>
          </a:bodyPr>
          <a:lstStyle/>
          <a:p>
            <a:r>
              <a:rPr lang="ru-RU" sz="2400" smtClean="0"/>
              <a:t>Итоги социально-экономического развития сельского поселения за 2022 финансовый год по сельскому поселению «Ношуль» подведены  в соответствии с: </a:t>
            </a:r>
          </a:p>
          <a:p>
            <a:pPr lvl="0"/>
            <a:r>
              <a:rPr lang="ru-RU" sz="2400" smtClean="0"/>
              <a:t>Бюджетным кодексом Российской Федерации;</a:t>
            </a:r>
          </a:p>
          <a:p>
            <a:pPr lvl="0"/>
            <a:r>
              <a:rPr lang="ru-RU" sz="2400" smtClean="0"/>
              <a:t>Федеральным законом от 28.06.2014 г. №172-ФЗ «О стратегическом планировании в Российской Федерации»;</a:t>
            </a:r>
          </a:p>
          <a:p>
            <a:pPr lvl="0"/>
            <a:r>
              <a:rPr lang="ru-RU" sz="2400" smtClean="0"/>
              <a:t> В </a:t>
            </a:r>
            <a:r>
              <a:rPr lang="ru-RU" sz="2400"/>
              <a:t>соответствии с Федеральным законом от 06.10.2003 №131-ФЗ «Об общих принципах организации местного самоуправления в Российской Федерации», Уставом поселения.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484750230"/>
      </p:ext>
    </p:extLst>
  </p:cSld>
  <p:clrMapOvr>
    <a:masterClrMapping/>
  </p:clrMapOvr>
  <p:transition>
    <p:newsflash/>
  </p:transition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8156" y="0"/>
            <a:ext cx="8902148" cy="1325563"/>
          </a:xfrm>
        </p:spPr>
        <p:txBody>
          <a:bodyPr/>
          <a:lstStyle/>
          <a:p>
            <a:pPr algn="ctr"/>
            <a:r>
              <a:rPr lang="ru-RU" b="1" smtClean="0">
                <a:latin typeface="Gabriola" panose="04040605051002020d02" pitchFamily="82" charset="0"/>
              </a:rPr>
              <a:t> </a:t>
            </a:r>
            <a:endParaRPr lang="ru-RU"/>
          </a:p>
        </p:txBody>
      </p:sp>
      <p:sp>
        <p:nvSpPr>
          <p:cNvPr id="12" name="Заголовок 5"/>
          <p:cNvSpPr txBox="1"/>
          <p:nvPr/>
        </p:nvSpPr>
        <p:spPr>
          <a:xfrm>
            <a:off x="2851231" y="167831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ТОС «Пионер» победитель Регионального этапа Международной Премии «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МЫВМЕСТЕ»2022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Номинация «Территория для жизни»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категория НКО</a:t>
            </a:r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ttps://sun9-17.userapi.com/impg/2BdWTyAIdme7Lm8NK47WjhYtVbcOX2Zj0rPFeg/GgDzsNegO8s.jpg?size=1200x1600&amp;quality=95&amp;sign=5380b00618c5d3189c37dd0aebdc70ff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4076" y="1383163"/>
            <a:ext cx="4178460" cy="535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sun9-83.userapi.com/impg/jZCmkxUfLxubrJg2git3cYyI9Ut-Xk5plQwgVg/kMKSQK9doko.jpg?size=920x613&amp;quality=95&amp;sign=d1f9ca888136bb5645a06ca3274bbaa7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2739" y="1383163"/>
            <a:ext cx="5976664" cy="398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419079"/>
      </p:ext>
    </p:extLst>
  </p:cSld>
  <p:clrMapOvr>
    <a:masterClrMapping/>
  </p:clrMapOvr>
  <p:transition spd="slow">
    <p:newsflash/>
  </p:transition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39058" y="255759"/>
            <a:ext cx="3970116" cy="66278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smtClean="0">
                <a:latin typeface="Gabriola" panose="04040605051002020d02" pitchFamily="82" charset="0"/>
              </a:rPr>
              <a:t> </a:t>
            </a:r>
            <a:endParaRPr lang="ru-RU"/>
          </a:p>
        </p:txBody>
      </p:sp>
      <p:sp>
        <p:nvSpPr>
          <p:cNvPr id="12" name="Заголовок 1"/>
          <p:cNvSpPr txBox="1"/>
          <p:nvPr/>
        </p:nvSpPr>
        <p:spPr>
          <a:xfrm>
            <a:off x="2478156" y="0"/>
            <a:ext cx="89021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smtClean="0">
                <a:latin typeface="Gabriola" panose="04040605051002020d02" pitchFamily="82" charset="0"/>
              </a:rPr>
              <a:t> </a:t>
            </a:r>
            <a:endParaRPr lang="ru-RU"/>
          </a:p>
        </p:txBody>
      </p:sp>
      <p:sp>
        <p:nvSpPr>
          <p:cNvPr id="13" name="Заголовок 1"/>
          <p:cNvSpPr txBox="1"/>
          <p:nvPr/>
        </p:nvSpPr>
        <p:spPr>
          <a:xfrm>
            <a:off x="2630556" y="152400"/>
            <a:ext cx="89021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smtClean="0">
                <a:latin typeface="Gabriola" panose="04040605051002020d02" pitchFamily="82" charset="0"/>
              </a:rPr>
              <a:t> </a:t>
            </a:r>
            <a:endParaRPr lang="ru-RU"/>
          </a:p>
        </p:txBody>
      </p:sp>
      <p:sp>
        <p:nvSpPr>
          <p:cNvPr id="10" name="Заголовок 1"/>
          <p:cNvSpPr txBox="1"/>
          <p:nvPr/>
        </p:nvSpPr>
        <p:spPr>
          <a:xfrm>
            <a:off x="4315839" y="112589"/>
            <a:ext cx="5835157" cy="9491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smtClean="0">
                <a:latin typeface="Times New Roman" pitchFamily="18" charset="0"/>
                <a:cs typeface="Times New Roman" pitchFamily="18" charset="0"/>
              </a:rPr>
              <a:t>Пожарная безопасность</a:t>
            </a:r>
            <a:endParaRPr lang="ru-RU" sz="4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u s e r\Desktop\Елдин\фото тел\IMG_20220427_1223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2228" y="1238491"/>
            <a:ext cx="4547392" cy="551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u s e r\Desktop\Елдин\фото тел\IMG_20220427_121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0395" y="1237923"/>
            <a:ext cx="4553170" cy="551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</p:transition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2240" y="314747"/>
            <a:ext cx="4761211" cy="6348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0332" y="314747"/>
            <a:ext cx="4786700" cy="6382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newsflash/>
  </p:transition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AutoShape 2" descr="168180618537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6856" y="194614"/>
            <a:ext cx="4876800" cy="65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2734" y="194614"/>
            <a:ext cx="4876800" cy="65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414241"/>
      </p:ext>
    </p:extLst>
  </p:cSld>
  <p:clrMapOvr>
    <a:masterClrMapping/>
  </p:clrMapOvr>
  <p:transition>
    <p:newsflash/>
  </p:transition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0600" y="71831"/>
            <a:ext cx="4852004" cy="661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6619" y="92569"/>
            <a:ext cx="4861388" cy="659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newsflash/>
  </p:transition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9220" y="697874"/>
            <a:ext cx="4618299" cy="601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6442" y="656890"/>
            <a:ext cx="4525444" cy="60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>
            <a:spLocks noGrp="1"/>
          </p:cNvSpPr>
          <p:nvPr/>
        </p:nvSpPr>
        <p:spPr>
          <a:xfrm>
            <a:off x="4620815" y="0"/>
            <a:ext cx="4709722" cy="949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smtClean="0">
                <a:latin typeface="Gabriola" panose="04040605051002020d02" pitchFamily="82" charset="0"/>
              </a:rPr>
              <a:t>Благоустройство</a:t>
            </a:r>
          </a:p>
          <a:p>
            <a:pPr algn="ctr"/>
            <a:r>
              <a:rPr lang="ru-RU" b="1" smtClean="0">
                <a:latin typeface="Gabriola" panose="04040605051002020d02" pitchFamily="82" charset="0"/>
              </a:rPr>
              <a:t>Ул. Школьная </a:t>
            </a:r>
            <a:endParaRPr lang="ru-RU"/>
          </a:p>
        </p:txBody>
      </p:sp>
    </p:spTree>
  </p:cSld>
  <p:clrMapOvr>
    <a:masterClrMapping/>
  </p:clrMapOvr>
  <p:transition spd="slow">
    <p:newsflash/>
  </p:transition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74" name="Picture 2" descr="C:\Users\u s e r\Pictures\2022\IMG_20220801_1409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3072" y="523714"/>
            <a:ext cx="4689313" cy="625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 s e r\Pictures\2022\IMG_20220725_1046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7743" y="523714"/>
            <a:ext cx="4689313" cy="625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newsflash/>
  </p:transition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098" name="Picture 2" descr="C:\Users\u s e r\Pictures\2022\IMG_20220926_0808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6317" y="254643"/>
            <a:ext cx="4881865" cy="650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 s e r\Pictures\2022\IMG_20220923_0812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8248" y="254643"/>
            <a:ext cx="4881865" cy="650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</p:transition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2988" y="219917"/>
            <a:ext cx="4785166" cy="638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0657" y="219917"/>
            <a:ext cx="4787013" cy="63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newsflash/>
  </p:transition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4211" y="0"/>
            <a:ext cx="5847789" cy="438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8181" y="2807342"/>
            <a:ext cx="5385444" cy="403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newsflash/>
  </p:transition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1352" y="601885"/>
            <a:ext cx="9404274" cy="5335928"/>
          </a:xfrm>
        </p:spPr>
        <p:txBody>
          <a:bodyPr>
            <a:normAutofit lnSpcReduction="10000"/>
          </a:bodyPr>
          <a:lstStyle/>
          <a:p>
            <a:endParaRPr lang="ru-RU" sz="2400" smtClean="0"/>
          </a:p>
          <a:p>
            <a:r>
              <a:rPr lang="ru-RU" sz="2400" smtClean="0"/>
              <a:t>Социально-экономическое развитие сельского поселения «Ношуль» определяется совокупностью внешних и внутренних условий, одним из которых является демографическая ситуация. </a:t>
            </a:r>
          </a:p>
          <a:p>
            <a:r>
              <a:rPr lang="ru-RU" sz="2400" smtClean="0"/>
              <a:t>В связи с присоединением  сельских поселений «Ваймес» и «Верхолузье», численность проживающих:</a:t>
            </a:r>
          </a:p>
          <a:p>
            <a:r>
              <a:rPr lang="ru-RU" sz="2400"/>
              <a:t> </a:t>
            </a:r>
            <a:r>
              <a:rPr lang="ru-RU" sz="2400" smtClean="0"/>
              <a:t>По переписи населения на 01.10.2022 – зарегистрированных граждан по СП «Ношуль» - 1945 чел.</a:t>
            </a:r>
          </a:p>
          <a:p>
            <a:pPr marL="0" indent="0">
              <a:buNone/>
            </a:pPr>
            <a:endParaRPr lang="ru-RU" sz="4000" smtClean="0"/>
          </a:p>
          <a:p>
            <a:pPr marL="0" indent="0">
              <a:buNone/>
            </a:pPr>
            <a:r>
              <a:rPr lang="ru-RU" sz="4000" smtClean="0"/>
              <a:t>На 1  января 2018 года - 1700  человек.</a:t>
            </a:r>
          </a:p>
          <a:p>
            <a:pPr marL="0" indent="0">
              <a:buNone/>
            </a:pPr>
            <a:r>
              <a:rPr lang="ru-RU" sz="4000" smtClean="0"/>
              <a:t>На 1 января 2020 года -  1522 человек.</a:t>
            </a:r>
          </a:p>
          <a:p>
            <a:pPr marL="0" indent="0">
              <a:buNone/>
            </a:pPr>
            <a:r>
              <a:rPr lang="ru-RU" sz="4000"/>
              <a:t>На 1 января </a:t>
            </a:r>
            <a:r>
              <a:rPr lang="ru-RU" sz="4000" smtClean="0"/>
              <a:t>2022 </a:t>
            </a:r>
            <a:r>
              <a:rPr lang="ru-RU" sz="4000"/>
              <a:t>года </a:t>
            </a:r>
            <a:r>
              <a:rPr lang="ru-RU" sz="4000" smtClean="0"/>
              <a:t>-  1333 человек</a:t>
            </a:r>
            <a:endParaRPr lang="ru-RU" sz="4000"/>
          </a:p>
        </p:txBody>
      </p:sp>
    </p:spTree>
    <p:extLst>
      <p:ext uri="{BB962C8B-B14F-4D97-AF65-F5344CB8AC3E}">
        <p14:creationId xmlns:p14="http://schemas.microsoft.com/office/powerpoint/2010/main" val="3645460004"/>
      </p:ext>
    </p:extLst>
  </p:cSld>
  <p:clrMapOvr>
    <a:masterClrMapping/>
  </p:clrMapOvr>
  <p:transition>
    <p:newsflash/>
  </p:transition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1785" y="196742"/>
            <a:ext cx="4837729" cy="645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22602" y="196741"/>
            <a:ext cx="4837729" cy="645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newsflash/>
  </p:transition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5269" y="115719"/>
            <a:ext cx="5028732" cy="670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u s e r\Pictures\2022\IMG_20220801_1129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7596" y="115719"/>
            <a:ext cx="4803734" cy="6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818114"/>
      </p:ext>
    </p:extLst>
  </p:cSld>
  <p:clrMapOvr>
    <a:masterClrMapping/>
  </p:clrMapOvr>
  <p:transition>
    <p:newsflash/>
  </p:transition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5488" y="115719"/>
            <a:ext cx="4780345" cy="660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u s e r\Pictures\2022\IMG_20220802_1423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0729" y="115718"/>
            <a:ext cx="4955190" cy="66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620579"/>
      </p:ext>
    </p:extLst>
  </p:cSld>
  <p:clrMapOvr>
    <a:masterClrMapping/>
  </p:clrMapOvr>
  <p:transition>
    <p:newsflash/>
  </p:transition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5054" y="115718"/>
            <a:ext cx="4965562" cy="66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u s e r\Pictures\2022\IMG_20220623_1345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3786" y="115719"/>
            <a:ext cx="5090207" cy="662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645275"/>
      </p:ext>
    </p:extLst>
  </p:cSld>
  <p:clrMapOvr>
    <a:masterClrMapping/>
  </p:clrMapOvr>
  <p:transition>
    <p:newsflash/>
  </p:transition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4100" y="115718"/>
            <a:ext cx="4950583" cy="660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2097" y="125148"/>
            <a:ext cx="4936437" cy="658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166170"/>
      </p:ext>
    </p:extLst>
  </p:cSld>
  <p:clrMapOvr>
    <a:masterClrMapping/>
  </p:clrMapOvr>
  <p:transition>
    <p:newsflash/>
  </p:transition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194" name="Picture 2" descr="C:\Users\u s e r\Pictures\2022\IMG_20220908_1528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054" y="103199"/>
            <a:ext cx="4838458" cy="672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 s e r\Pictures\2022\IMG_20220908_1323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4259" y="103198"/>
            <a:ext cx="5015696" cy="668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newsflash/>
  </p:transition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1905" y="2462447"/>
            <a:ext cx="5819492" cy="436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7696" y="61341"/>
            <a:ext cx="5453998" cy="409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633827"/>
      </p:ext>
    </p:extLst>
  </p:cSld>
  <p:clrMapOvr>
    <a:masterClrMapping/>
  </p:clrMapOvr>
  <p:transition>
    <p:newsflash/>
  </p:transition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1235" y="167104"/>
            <a:ext cx="4786153" cy="659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u s e r\Pictures\2022\IMG_20220611_1040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9985" y="162016"/>
            <a:ext cx="4855560" cy="660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05709"/>
      </p:ext>
    </p:extLst>
  </p:cSld>
  <p:clrMapOvr>
    <a:masterClrMapping/>
  </p:clrMapOvr>
  <p:transition>
    <p:newsflash/>
  </p:transition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 descr="C:\Users\u s e r\Pictures\2022\IMG_20221022_0825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4303" y="159853"/>
            <a:ext cx="4664597" cy="663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IMG_20221110_1415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1223" y="159853"/>
            <a:ext cx="4596448" cy="663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041866"/>
      </p:ext>
    </p:extLst>
  </p:cSld>
  <p:clrMapOvr>
    <a:masterClrMapping/>
  </p:clrMapOvr>
  <p:transition>
    <p:newsflash/>
  </p:transition>
  <p:timing/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0061" y="127305"/>
            <a:ext cx="5278095" cy="395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9794" y="115717"/>
            <a:ext cx="4985749" cy="664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777832"/>
      </p:ext>
    </p:extLst>
  </p:cSld>
  <p:clrMapOvr>
    <a:masterClrMapping/>
  </p:clrMapOvr>
  <p:transition>
    <p:newsflash/>
  </p:transition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92571"/>
            <a:ext cx="8855624" cy="787106"/>
          </a:xfrm>
        </p:spPr>
        <p:txBody>
          <a:bodyPr>
            <a:normAutofit/>
          </a:bodyPr>
          <a:lstStyle/>
          <a:p>
            <a:pPr algn="ctr"/>
            <a:r>
              <a:rPr lang="ru-RU" b="1" smtClean="0">
                <a:latin typeface="Gabriola" panose="04040605051002020d02" pitchFamily="82" charset="0"/>
              </a:rPr>
              <a:t>Полномочия сельского поселения </a:t>
            </a:r>
            <a:endParaRPr lang="ru-RU" b="1"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8177" y="920951"/>
            <a:ext cx="9503672" cy="566467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К вопросам местного значения сельского поселения относятся вопросы, предусмотренные </a:t>
            </a:r>
            <a:r>
              <a:rPr lang="ru-RU" sz="1600" u="sng">
                <a:latin typeface="Times New Roman" pitchFamily="18" charset="0"/>
                <a:cs typeface="Times New Roman" pitchFamily="18" charset="0"/>
                <a:hlinkClick r:id="rId2"/>
              </a:rPr>
              <a:t>пунктами 1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 - </a:t>
            </a:r>
            <a:r>
              <a:rPr lang="ru-RU" sz="1600" u="sng">
                <a:latin typeface="Times New Roman" pitchFamily="18" charset="0"/>
                <a:cs typeface="Times New Roman" pitchFamily="18" charset="0"/>
                <a:hlinkClick r:id="rId3"/>
              </a:rPr>
              <a:t>3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600" u="sng">
                <a:latin typeface="Times New Roman" pitchFamily="18" charset="0"/>
                <a:cs typeface="Times New Roman" pitchFamily="18" charset="0"/>
                <a:hlinkClick r:id="rId4"/>
              </a:rPr>
              <a:t>9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600" u="sng">
                <a:latin typeface="Times New Roman" pitchFamily="18" charset="0"/>
                <a:cs typeface="Times New Roman" pitchFamily="18" charset="0"/>
                <a:hlinkClick r:id="rId5"/>
              </a:rPr>
              <a:t>10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600" u="sng">
                <a:latin typeface="Times New Roman" pitchFamily="18" charset="0"/>
                <a:cs typeface="Times New Roman" pitchFamily="18" charset="0"/>
                <a:hlinkClick r:id="rId6"/>
              </a:rPr>
              <a:t>12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600" u="sng">
                <a:latin typeface="Times New Roman" pitchFamily="18" charset="0"/>
                <a:cs typeface="Times New Roman" pitchFamily="18" charset="0"/>
                <a:hlinkClick r:id="rId7"/>
              </a:rPr>
              <a:t>14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600" u="sng">
                <a:latin typeface="Times New Roman" pitchFamily="18" charset="0"/>
                <a:cs typeface="Times New Roman" pitchFamily="18" charset="0"/>
                <a:hlinkClick r:id="rId8"/>
              </a:rPr>
              <a:t>17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600" u="sng">
                <a:latin typeface="Times New Roman" pitchFamily="18" charset="0"/>
                <a:cs typeface="Times New Roman" pitchFamily="18" charset="0"/>
                <a:hlinkClick r:id="rId9"/>
              </a:rPr>
              <a:t>19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 (за исключением использования, охраны, защиты, воспроизводства городских лесов, лесов особо охраняемых природных территорий, расположенных в границах населенных пунктов поселения), </a:t>
            </a:r>
            <a:r>
              <a:rPr lang="ru-RU" sz="1600" u="sng">
                <a:latin typeface="Times New Roman" pitchFamily="18" charset="0"/>
                <a:cs typeface="Times New Roman" pitchFamily="18" charset="0"/>
                <a:hlinkClick r:id="rId10"/>
              </a:rPr>
              <a:t>20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 (в части принятия в соответствии с гражданским </a:t>
            </a:r>
            <a:r>
              <a:rPr lang="ru-RU" sz="1600" u="sng">
                <a:latin typeface="Times New Roman" pitchFamily="18" charset="0"/>
                <a:cs typeface="Times New Roman" pitchFamily="18" charset="0"/>
                <a:hlinkClick r:id="rId11"/>
              </a:rPr>
              <a:t>законодательством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 Российской Федерации решения о сносе самовольной постройки, решения о сносе самовольной постройки или приведении ее в соответствие с установленными требованиями), </a:t>
            </a:r>
            <a:r>
              <a:rPr lang="ru-RU" sz="1600" u="sng">
                <a:latin typeface="Times New Roman" pitchFamily="18" charset="0"/>
                <a:cs typeface="Times New Roman" pitchFamily="18" charset="0"/>
                <a:hlinkClick r:id="rId12"/>
              </a:rPr>
              <a:t>21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600" u="sng">
                <a:latin typeface="Times New Roman" pitchFamily="18" charset="0"/>
                <a:cs typeface="Times New Roman" pitchFamily="18" charset="0"/>
                <a:hlinkClick r:id="rId13"/>
              </a:rPr>
              <a:t>28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600" u="sng">
                <a:latin typeface="Times New Roman" pitchFamily="18" charset="0"/>
                <a:cs typeface="Times New Roman" pitchFamily="18" charset="0"/>
                <a:hlinkClick r:id="rId14"/>
              </a:rPr>
              <a:t>30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600" u="sng">
                <a:latin typeface="Times New Roman" pitchFamily="18" charset="0"/>
                <a:cs typeface="Times New Roman" pitchFamily="18" charset="0"/>
                <a:hlinkClick r:id="rId15"/>
              </a:rPr>
              <a:t>33 части 1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 настоящей статьи. </a:t>
            </a:r>
            <a:endParaRPr lang="ru-RU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составление и рассмотрение проекта бюджета поселения, утверждение и исполнение бюджета поселения, осуществление контроля за его исполнением, составление и утверждение отчета об исполнении бюджета поселения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3) владение, пользование и распоряжение </a:t>
            </a:r>
            <a:r>
              <a:rPr lang="ru-RU" sz="1600" u="sng">
                <a:latin typeface="Times New Roman" pitchFamily="18" charset="0"/>
                <a:cs typeface="Times New Roman" pitchFamily="18" charset="0"/>
                <a:hlinkClick r:id="rId16"/>
              </a:rPr>
              <a:t>имуществом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, находящимся в муниципальной собственности поселения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9) обеспечение первичных мер пожарной безопасности в границах населенных пунктов поселения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10) создание условий для обеспечения жителей поселения услугами связи, общественного питания, торговли и бытового обслуживания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12) создание условий для организации досуга и обеспечения жителей поселения услугами организаций культуры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14) </a:t>
            </a:r>
            <a:r>
              <a:rPr lang="ru-RU" sz="1600" u="sng">
                <a:latin typeface="Times New Roman" pitchFamily="18" charset="0"/>
                <a:cs typeface="Times New Roman" pitchFamily="18" charset="0"/>
                <a:hlinkClick r:id="rId17"/>
              </a:rPr>
              <a:t>обеспечение условий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 для развития на территории поселения физической культуры, школьного спорта и массового спорта, организация проведения официальных физкультурно-оздоровительных и спортивных мероприятий поселения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17) формирование архивных фондов поселения</a:t>
            </a: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353555695"/>
      </p:ext>
    </p:extLst>
  </p:cSld>
  <p:clrMapOvr>
    <a:masterClrMapping/>
  </p:clrMapOvr>
  <p:transition>
    <p:newsflash/>
  </p:transition>
  <p:timing/>
</p:sld>
</file>

<file path=ppt/slides/slide4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0892" y="115718"/>
            <a:ext cx="4948199" cy="659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6857" y="153444"/>
            <a:ext cx="4919904" cy="655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35035"/>
      </p:ext>
    </p:extLst>
  </p:cSld>
  <p:clrMapOvr>
    <a:masterClrMapping/>
  </p:clrMapOvr>
  <p:transition>
    <p:newsflash/>
  </p:transition>
  <p:timing/>
</p:sld>
</file>

<file path=ppt/slides/slide4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2096" y="100533"/>
            <a:ext cx="8840486" cy="66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125148"/>
      </p:ext>
    </p:extLst>
  </p:cSld>
  <p:clrMapOvr>
    <a:masterClrMapping/>
  </p:clrMapOvr>
  <p:transition>
    <p:newsflash/>
  </p:transition>
  <p:timing/>
</p:sld>
</file>

<file path=ppt/slides/slide4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1115" y="115718"/>
            <a:ext cx="5360061" cy="3563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5134" y="2697608"/>
            <a:ext cx="6126866" cy="408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751211"/>
      </p:ext>
    </p:extLst>
  </p:cSld>
  <p:clrMapOvr>
    <a:masterClrMapping/>
  </p:clrMapOvr>
  <p:transition>
    <p:newsflash/>
  </p:transition>
  <p:timing/>
</p:sld>
</file>

<file path=ppt/slides/slide4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3072" y="93233"/>
            <a:ext cx="5059693" cy="3794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5834" y="93233"/>
            <a:ext cx="5054278" cy="673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363364"/>
      </p:ext>
    </p:extLst>
  </p:cSld>
  <p:clrMapOvr>
    <a:masterClrMapping/>
  </p:clrMapOvr>
  <p:transition>
    <p:newsflash/>
  </p:transition>
  <p:timing/>
</p:sld>
</file>

<file path=ppt/slides/slide4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028" y="86271"/>
            <a:ext cx="5027311" cy="670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9252" y="86271"/>
            <a:ext cx="4983142" cy="670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582342"/>
      </p:ext>
    </p:extLst>
  </p:cSld>
  <p:clrMapOvr>
    <a:masterClrMapping/>
  </p:clrMapOvr>
  <p:transition>
    <p:newsflash/>
  </p:transition>
  <p:timing/>
</p:sld>
</file>

<file path=ppt/slides/slide4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5820" y="115717"/>
            <a:ext cx="4835290" cy="6600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26629" y="115718"/>
            <a:ext cx="4953000" cy="66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3899" y="740780"/>
            <a:ext cx="2389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err="1"/>
              <a:t>д</a:t>
            </a:r>
            <a:r>
              <a:rPr lang="ru-RU" err="1" smtClean="0"/>
              <a:t>.Лихачевская (август)</a:t>
            </a: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8495818" y="741822"/>
            <a:ext cx="220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err="1" smtClean="0"/>
              <a:t>п.Велдорья (ноябрь)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553432"/>
      </p:ext>
    </p:extLst>
  </p:cSld>
  <p:clrMapOvr>
    <a:masterClrMapping/>
  </p:clrMapOvr>
  <p:transition>
    <p:newsflash/>
  </p:transition>
  <p:timing/>
</p:sld>
</file>

<file path=ppt/slides/slide4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8176" y="365125"/>
            <a:ext cx="8855624" cy="1325563"/>
          </a:xfrm>
        </p:spPr>
        <p:txBody>
          <a:bodyPr/>
          <a:lstStyle/>
          <a:p>
            <a:pPr algn="ctr"/>
            <a:r>
              <a:rPr lang="ru-RU" b="1" smtClean="0">
                <a:latin typeface="Gabriola" panose="04040605051002020d02" pitchFamily="82" charset="0"/>
              </a:rPr>
              <a:t>Контакты</a:t>
            </a:r>
            <a:endParaRPr lang="ru-RU" b="1"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62550" y="1828800"/>
            <a:ext cx="8891249" cy="4572000"/>
          </a:xfrm>
        </p:spPr>
        <p:txBody>
          <a:bodyPr/>
          <a:lstStyle/>
          <a:p>
            <a:pPr algn="ctr"/>
            <a:r>
              <a:rPr lang="ru-RU" sz="3200"/>
              <a:t>Елдин Сергей Николаевич</a:t>
            </a:r>
            <a:r>
              <a:rPr lang="en-US" sz="3200"/>
              <a:t> </a:t>
            </a:r>
            <a:r>
              <a:rPr lang="ru-RU" sz="3200" smtClean="0"/>
              <a:t>,</a:t>
            </a:r>
          </a:p>
          <a:p>
            <a:pPr algn="ctr">
              <a:buNone/>
            </a:pPr>
            <a:r>
              <a:rPr lang="ru-RU" sz="3200" smtClean="0"/>
              <a:t> глава сельского поселения «Ношуль».</a:t>
            </a:r>
          </a:p>
          <a:p>
            <a:pPr algn="ctr">
              <a:buNone/>
            </a:pPr>
            <a:r>
              <a:rPr lang="ru-RU" sz="3200" smtClean="0"/>
              <a:t>  </a:t>
            </a:r>
          </a:p>
          <a:p>
            <a:pPr algn="ctr">
              <a:buNone/>
            </a:pPr>
            <a:r>
              <a:rPr lang="en-US" sz="3200" smtClean="0">
                <a:hlinkClick r:id="rId2"/>
              </a:rPr>
              <a:t>noshuladm@mail.ru</a:t>
            </a:r>
            <a:r>
              <a:rPr lang="ru-RU" sz="3200" smtClean="0"/>
              <a:t> </a:t>
            </a:r>
          </a:p>
          <a:p>
            <a:pPr algn="ctr">
              <a:buNone/>
            </a:pPr>
            <a:endParaRPr lang="ru-RU" sz="3200" smtClean="0"/>
          </a:p>
          <a:p>
            <a:pPr algn="ctr">
              <a:buNone/>
            </a:pPr>
            <a:r>
              <a:rPr lang="ru-RU" sz="3200" smtClean="0"/>
              <a:t> тел.: 8(2133)31159, </a:t>
            </a:r>
          </a:p>
          <a:p>
            <a:pPr algn="ctr">
              <a:buNone/>
            </a:pPr>
            <a:r>
              <a:rPr lang="ru-RU" sz="3200" smtClean="0"/>
              <a:t>8-922-588-5304.</a:t>
            </a:r>
          </a:p>
          <a:p>
            <a:pPr>
              <a:buNone/>
            </a:pPr>
            <a:endParaRPr lang="ru-RU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3" y="92570"/>
            <a:ext cx="1874335" cy="319623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3045" y="3278019"/>
            <a:ext cx="235513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Сельское поселение</a:t>
            </a:r>
            <a:br>
              <a:rPr lang="ru-RU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</a:br>
            <a:r>
              <a:rPr lang="ru-RU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Ношуль</a:t>
            </a:r>
            <a:endParaRPr lang="ru-RU" sz="2800"/>
          </a:p>
        </p:txBody>
      </p:sp>
      <p:sp>
        <p:nvSpPr>
          <p:cNvPr id="9" name="Прямоугольник 8"/>
          <p:cNvSpPr/>
          <p:nvPr/>
        </p:nvSpPr>
        <p:spPr>
          <a:xfrm>
            <a:off x="0" y="4936906"/>
            <a:ext cx="243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Отчет о </a:t>
            </a:r>
          </a:p>
          <a:p>
            <a:pPr algn="ctr"/>
            <a:r>
              <a:rPr lang="ru-RU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деятельности</a:t>
            </a:r>
          </a:p>
          <a:p>
            <a:pPr algn="ctr"/>
            <a:r>
              <a:rPr lang="ru-RU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за 2022</a:t>
            </a:r>
            <a:endParaRPr lang="ru-RU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645136"/>
      </p:ext>
    </p:extLst>
  </p:cSld>
  <p:clrMapOvr>
    <a:masterClrMapping/>
  </p:clrMapOvr>
  <p:transition spd="slow">
    <p:pull dir="r"/>
  </p:transition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2060295" y="370390"/>
            <a:ext cx="993107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19) утверждение правил благоустройства территории поселения, осуществление муниципального контроля в сфере благоустройства, предметом которого является соблюдение правил благоустройства территории поселения, требований к обеспечению доступности для инвалидов объектов социальной, инженерной и транспортной инфраструктур и предоставляемых услуг, организация благоустройства территории поселения в соответствии с указанными правилами, а также организация использования, охраны, защиты, воспроизводства городских лесов, лесов особо охраняемых природных территорий, расположенных в границах населенных пунктов поселения;</a:t>
            </a:r>
          </a:p>
          <a:p>
            <a:endParaRPr lang="ru-RU" smtClean="0"/>
          </a:p>
          <a:p>
            <a:r>
              <a:rPr lang="ru-RU" smtClean="0"/>
              <a:t>21</a:t>
            </a:r>
            <a:r>
              <a:rPr lang="ru-RU"/>
              <a:t>) присвоение адресов объектам адресации, изменение, аннулирование адресов, присвоение наименований элементам улично-дорожной сети (за исключением автомобильных дорог федерального значения, автомобильных дорог регионального или межмуниципального значения, местного значения муниципального района), наименований элементам планировочной структуры в границах поселения, изменение, аннулирование таких наименований, размещение информации в государственном адресном реестре</a:t>
            </a:r>
            <a:r>
              <a:rPr lang="ru-RU" smtClean="0"/>
              <a:t>;</a:t>
            </a:r>
          </a:p>
          <a:p>
            <a:endParaRPr lang="ru-RU" smtClean="0"/>
          </a:p>
          <a:p>
            <a:r>
              <a:rPr lang="ru-RU"/>
              <a:t>28) содействие в развитии сельскохозяйственного производства, создание условий для развития малого и среднего предпринимательства</a:t>
            </a:r>
            <a:r>
              <a:rPr lang="ru-RU" smtClean="0"/>
              <a:t>;</a:t>
            </a:r>
          </a:p>
          <a:p>
            <a:endParaRPr lang="ru-RU" smtClean="0"/>
          </a:p>
          <a:p>
            <a:r>
              <a:rPr lang="ru-RU"/>
              <a:t>30) организация и осуществление мероприятий по работе с детьми и молодежью в поселении</a:t>
            </a:r>
            <a:r>
              <a:rPr lang="ru-RU" smtClean="0"/>
              <a:t>;</a:t>
            </a:r>
          </a:p>
          <a:p>
            <a:endParaRPr lang="ru-RU" smtClean="0"/>
          </a:p>
          <a:p>
            <a:r>
              <a:rPr lang="ru-RU"/>
              <a:t>33.1) предоставление помещения для работы на обслуживаемом административном участке поселения сотруднику, замещающему должность участкового уполномоченного полиции;</a:t>
            </a:r>
          </a:p>
        </p:txBody>
      </p:sp>
    </p:spTree>
    <p:extLst>
      <p:ext uri="{BB962C8B-B14F-4D97-AF65-F5344CB8AC3E}">
        <p14:creationId xmlns:p14="http://schemas.microsoft.com/office/powerpoint/2010/main" val="1945410858"/>
      </p:ext>
    </p:extLst>
  </p:cSld>
  <p:clrMapOvr>
    <a:masterClrMapping/>
  </p:clrMapOvr>
  <p:transition>
    <p:newsflash/>
  </p:transition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" name="Picture 4" descr="C:\Users\1\Pictures\662_pravitelstvo-respubliki-k-upload_image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39811" y="0"/>
            <a:ext cx="3034241" cy="1780848"/>
          </a:xfrm>
          <a:prstGeom prst="rect">
            <a:avLst/>
          </a:prstGeom>
          <a:noFill/>
        </p:spPr>
      </p:pic>
      <p:pic>
        <p:nvPicPr>
          <p:cNvPr id="7" name="Picture 3" descr="C:\Users\User\Desktop\благоустройство парка\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4052" y="66976"/>
            <a:ext cx="6533067" cy="670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664546"/>
      </p:ext>
    </p:extLst>
  </p:cSld>
  <p:clrMapOvr>
    <a:masterClrMapping/>
  </p:clrMapOvr>
  <p:transition spd="slow">
    <p:newsflash/>
  </p:transition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" name="Picture 4" descr="C:\Users\1\Pictures\662_pravitelstvo-respubliki-k-upload_image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857102" y="0"/>
            <a:ext cx="2968768" cy="1672406"/>
          </a:xfrm>
          <a:prstGeom prst="rect">
            <a:avLst/>
          </a:prstGeom>
          <a:noFill/>
        </p:spPr>
      </p:pic>
      <p:pic>
        <p:nvPicPr>
          <p:cNvPr id="7" name="Picture 2" descr="C:\Users\User\Desktop\видеонаблюдение\ж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4774" y="1316397"/>
            <a:ext cx="4618299" cy="545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видеонаблюдение\э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3073" y="104172"/>
            <a:ext cx="4710897" cy="572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newsflash/>
  </p:transition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Picture 2" descr="C:\Users\User\Desktop\колодец Лихачевская\IMG-20220527-WA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1739" y="1410052"/>
            <a:ext cx="4094793" cy="526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1\Pictures\2019\AsSwrPe3bIA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17980" y="672857"/>
            <a:ext cx="2612944" cy="1537282"/>
          </a:xfrm>
          <a:prstGeom prst="rect">
            <a:avLst/>
          </a:prstGeom>
          <a:noFill/>
        </p:spPr>
      </p:pic>
      <p:sp>
        <p:nvSpPr>
          <p:cNvPr id="4" name="AutoShape 2" descr="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4" descr="C:\Users\User\Desktop\колодец Лихачевская\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37004" y="1393517"/>
            <a:ext cx="3956282" cy="528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684241" y="160338"/>
            <a:ext cx="94090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«Ремонт колодцев для питьевой воды в д.Лихачевская и пст.Чекша»</a:t>
            </a:r>
            <a:br>
              <a:rPr lang="ru-RU">
                <a:latin typeface="Times New Roman" pitchFamily="18" charset="0"/>
                <a:cs typeface="Times New Roman" pitchFamily="18" charset="0"/>
              </a:rPr>
            </a:br>
            <a:br>
              <a:rPr lang="ru-RU">
                <a:latin typeface="Times New Roman" pitchFamily="18" charset="0"/>
                <a:cs typeface="Times New Roman" pitchFamily="18" charset="0"/>
              </a:rPr>
            </a:br>
            <a:r>
              <a:rPr lang="ru-RU">
                <a:latin typeface="Times New Roman" pitchFamily="18" charset="0"/>
                <a:cs typeface="Times New Roman" pitchFamily="18" charset="0"/>
              </a:rPr>
              <a:t>Ремонт колодца в д.Лихачевская</a:t>
            </a:r>
            <a:endParaRPr lang="ru-RU"/>
          </a:p>
        </p:txBody>
      </p:sp>
    </p:spTree>
  </p:cSld>
  <p:clrMapOvr>
    <a:masterClrMapping/>
  </p:clrMapOvr>
  <p:transition spd="slow">
    <p:newsflash/>
  </p:transition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" name="Picture 2" descr="C:\Users\User\Desktop\колодец Чекша\IMG-20220531-W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1207" y="1286370"/>
            <a:ext cx="4349625" cy="545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1\Pictures\2019\AsSwrPe3bIA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93304" y="959437"/>
            <a:ext cx="2173759" cy="1278895"/>
          </a:xfrm>
          <a:prstGeom prst="rect">
            <a:avLst/>
          </a:prstGeom>
          <a:noFill/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871732" y="92570"/>
            <a:ext cx="8229600" cy="1143000"/>
          </a:xfrm>
        </p:spPr>
        <p:txBody>
          <a:bodyPr/>
          <a:lstStyle/>
          <a:p>
            <a:r>
              <a:rPr lang="ru-RU" smtClean="0"/>
              <a:t>Ремонт колодца в пст.Чекша</a:t>
            </a:r>
            <a:endParaRPr lang="ru-RU"/>
          </a:p>
        </p:txBody>
      </p:sp>
      <p:pic>
        <p:nvPicPr>
          <p:cNvPr id="12" name="Picture 3" descr="C:\Users\User\Desktop\колодец Чекша\IMG-20220608-WA0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9682" y="1310380"/>
            <a:ext cx="4069564" cy="54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newsflash/>
  </p:transition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Template>Office Theme</Template>
  <Company/>
  <PresentationFormat>Широкоэкранный</PresentationFormat>
  <Paragraphs>68</Paragraphs>
  <Slides>46</Slides>
  <Notes>0</Notes>
  <TotalTime>1965</TotalTime>
  <HiddenSlides>0</HiddenSlides>
  <MMClips>0</MMClips>
  <ScaleCrop>0</ScaleCrop>
  <HeadingPairs>
    <vt:vector baseType="variant" size="6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baseType="lpstr" size="52">
      <vt:lpstr>Arial</vt:lpstr>
      <vt:lpstr>Calibri Light</vt:lpstr>
      <vt:lpstr>Calibri</vt:lpstr>
      <vt:lpstr>Gabriola</vt:lpstr>
      <vt:lpstr>Times New Roman</vt:lpstr>
      <vt:lpstr>Office Theme</vt:lpstr>
      <vt:lpstr>  Отчёт главысельского поселения «Ношуль»  за  2022 год.</vt:lpstr>
      <vt:lpstr>Введение</vt:lpstr>
      <vt:lpstr>PowerPoint Presentation</vt:lpstr>
      <vt:lpstr>Полномочия сельского поселения </vt:lpstr>
      <vt:lpstr>PowerPoint Presentation</vt:lpstr>
      <vt:lpstr>PowerPoint Presentation</vt:lpstr>
      <vt:lpstr>PowerPoint Presentation</vt:lpstr>
      <vt:lpstr>PowerPoint Presentation</vt:lpstr>
      <vt:lpstr>Ремонт колодца в пст.Чекша</vt:lpstr>
      <vt:lpstr>Установка детской спортивной площадки</vt:lpstr>
      <vt:lpstr>Снос аварийных объектов на территории сельского поселенияс.Ношуль, ул.Советская, д.12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Контакты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Проект «» для участия в конкурсе ЛМП в номинации Обеспечение эффективной «обратной» связи с жителями муниципальных образований, развитие ТОС и привлечение граждан к осуществлению (участию в осуществлении) местного самоуправления.</dc:title>
  <dc:creator>mne17</dc:creator>
  <cp:lastModifiedBy>User</cp:lastModifiedBy>
  <cp:revision>127</cp:revision>
  <dcterms:created xsi:type="dcterms:W3CDTF">2017-05-30T18:17:46Z</dcterms:created>
  <dcterms:modified xsi:type="dcterms:W3CDTF">2023-04-28T09:21:48Z</dcterms:modified>
</cp:coreProperties>
</file>